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0"/>
  </p:notesMasterIdLst>
  <p:sldIdLst>
    <p:sldId id="256" r:id="rId2"/>
    <p:sldId id="257" r:id="rId3"/>
    <p:sldId id="287" r:id="rId4"/>
    <p:sldId id="288" r:id="rId5"/>
    <p:sldId id="26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4" r:id="rId28"/>
    <p:sldId id="315" r:id="rId29"/>
    <p:sldId id="316" r:id="rId30"/>
    <p:sldId id="317" r:id="rId31"/>
    <p:sldId id="286" r:id="rId32"/>
    <p:sldId id="258" r:id="rId33"/>
    <p:sldId id="259" r:id="rId34"/>
    <p:sldId id="260" r:id="rId35"/>
    <p:sldId id="289" r:id="rId36"/>
    <p:sldId id="262" r:id="rId37"/>
    <p:sldId id="263" r:id="rId38"/>
    <p:sldId id="264" r:id="rId39"/>
    <p:sldId id="265" r:id="rId40"/>
    <p:sldId id="266" r:id="rId41"/>
    <p:sldId id="267" r:id="rId42"/>
    <p:sldId id="268" r:id="rId43"/>
    <p:sldId id="270" r:id="rId44"/>
    <p:sldId id="271" r:id="rId45"/>
    <p:sldId id="272" r:id="rId46"/>
    <p:sldId id="273" r:id="rId47"/>
    <p:sldId id="274" r:id="rId48"/>
    <p:sldId id="276" r:id="rId49"/>
    <p:sldId id="277" r:id="rId50"/>
    <p:sldId id="278" r:id="rId51"/>
    <p:sldId id="279" r:id="rId52"/>
    <p:sldId id="280" r:id="rId53"/>
    <p:sldId id="281" r:id="rId54"/>
    <p:sldId id="282" r:id="rId55"/>
    <p:sldId id="284" r:id="rId56"/>
    <p:sldId id="285" r:id="rId57"/>
    <p:sldId id="283" r:id="rId58"/>
    <p:sldId id="313" r:id="rId5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86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846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1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9BBF29-E15C-4968-B02C-AD52469AAE94}" type="datetimeFigureOut">
              <a:rPr lang="fr-FR" smtClean="0"/>
              <a:t>10/03/2015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64D73-7C73-4B7C-BE2D-9045C7C4CC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5362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64D73-7C73-4B7C-BE2D-9045C7C4CC1C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9410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18BD-68D8-441F-AA88-C12F6A90B8A2}" type="datetimeFigureOut">
              <a:rPr lang="fr-FR" smtClean="0"/>
              <a:t>10/03/2015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40CB3-8CA8-4DC9-95F3-322B2AA8FAA6}" type="slidenum">
              <a:rPr lang="fr-FR" smtClean="0"/>
              <a:t>‹N°›</a:t>
            </a:fld>
            <a:endParaRPr lang="fr-FR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18BD-68D8-441F-AA88-C12F6A90B8A2}" type="datetimeFigureOut">
              <a:rPr lang="fr-FR" smtClean="0"/>
              <a:t>10/03/2015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40CB3-8CA8-4DC9-95F3-322B2AA8FAA6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18BD-68D8-441F-AA88-C12F6A90B8A2}" type="datetimeFigureOut">
              <a:rPr lang="fr-FR" smtClean="0"/>
              <a:t>10/03/2015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40CB3-8CA8-4DC9-95F3-322B2AA8FAA6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18BD-68D8-441F-AA88-C12F6A90B8A2}" type="datetimeFigureOut">
              <a:rPr lang="fr-FR" smtClean="0"/>
              <a:t>10/03/2015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40CB3-8CA8-4DC9-95F3-322B2AA8FAA6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18BD-68D8-441F-AA88-C12F6A90B8A2}" type="datetimeFigureOut">
              <a:rPr lang="fr-FR" smtClean="0"/>
              <a:t>10/03/2015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40CB3-8CA8-4DC9-95F3-322B2AA8FAA6}" type="slidenum">
              <a:rPr lang="fr-FR" smtClean="0"/>
              <a:t>‹N°›</a:t>
            </a:fld>
            <a:endParaRPr lang="fr-FR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18BD-68D8-441F-AA88-C12F6A90B8A2}" type="datetimeFigureOut">
              <a:rPr lang="fr-FR" smtClean="0"/>
              <a:t>10/03/2015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40CB3-8CA8-4DC9-95F3-322B2AA8FAA6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18BD-68D8-441F-AA88-C12F6A90B8A2}" type="datetimeFigureOut">
              <a:rPr lang="fr-FR" smtClean="0"/>
              <a:t>10/03/2015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40CB3-8CA8-4DC9-95F3-322B2AA8FAA6}" type="slidenum">
              <a:rPr lang="fr-FR" smtClean="0"/>
              <a:t>‹N°›</a:t>
            </a:fld>
            <a:endParaRPr lang="fr-FR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18BD-68D8-441F-AA88-C12F6A90B8A2}" type="datetimeFigureOut">
              <a:rPr lang="fr-FR" smtClean="0"/>
              <a:t>10/03/2015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40CB3-8CA8-4DC9-95F3-322B2AA8FAA6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18BD-68D8-441F-AA88-C12F6A90B8A2}" type="datetimeFigureOut">
              <a:rPr lang="fr-FR" smtClean="0"/>
              <a:t>10/03/2015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40CB3-8CA8-4DC9-95F3-322B2AA8FAA6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18BD-68D8-441F-AA88-C12F6A90B8A2}" type="datetimeFigureOut">
              <a:rPr lang="fr-FR" smtClean="0"/>
              <a:t>10/03/2015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40CB3-8CA8-4DC9-95F3-322B2AA8FAA6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18BD-68D8-441F-AA88-C12F6A90B8A2}" type="datetimeFigureOut">
              <a:rPr lang="fr-FR" smtClean="0"/>
              <a:t>10/03/2015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40CB3-8CA8-4DC9-95F3-322B2AA8FAA6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502E18BD-68D8-441F-AA88-C12F6A90B8A2}" type="datetimeFigureOut">
              <a:rPr lang="fr-FR" smtClean="0"/>
              <a:t>10/03/2015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6C840CB3-8CA8-4DC9-95F3-322B2AA8FAA6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r-FR" dirty="0" smtClean="0"/>
              <a:t>Web Service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11560" y="3505200"/>
            <a:ext cx="6400800" cy="1752600"/>
          </a:xfrm>
        </p:spPr>
        <p:txBody>
          <a:bodyPr/>
          <a:lstStyle/>
          <a:p>
            <a:pPr algn="ctr"/>
            <a:r>
              <a:rPr lang="fr-FR" dirty="0" smtClean="0"/>
              <a:t>Configuration de facets</a:t>
            </a:r>
          </a:p>
          <a:p>
            <a:pPr algn="ctr"/>
            <a:r>
              <a:rPr lang="fr-FR" dirty="0" smtClean="0"/>
              <a:t>Déploiement de service web avec Tomcat 7</a:t>
            </a:r>
          </a:p>
          <a:p>
            <a:pPr algn="ctr"/>
            <a:r>
              <a:rPr lang="fr-FR" dirty="0" smtClean="0"/>
              <a:t>deyeother@yahoo.fr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6660232" y="5624373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/>
              <a:t>Présenté par:</a:t>
            </a:r>
          </a:p>
          <a:p>
            <a:r>
              <a:rPr lang="fr-FR" dirty="0" smtClean="0"/>
              <a:t>Fatoumata THIAM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0501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990600"/>
          </a:xfrm>
        </p:spPr>
        <p:txBody>
          <a:bodyPr/>
          <a:lstStyle/>
          <a:p>
            <a:r>
              <a:rPr lang="fr-FR" dirty="0" smtClean="0">
                <a:solidFill>
                  <a:srgbClr val="D48638"/>
                </a:solidFill>
              </a:rPr>
              <a:t>Axis2</a:t>
            </a:r>
            <a:endParaRPr lang="fr-FR" dirty="0">
              <a:solidFill>
                <a:srgbClr val="D48638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13387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2.	Créer un projet Web Dynamique</a:t>
            </a:r>
          </a:p>
          <a:p>
            <a:pPr marL="514350" indent="-514350">
              <a:buAutoNum type="arabicPeriod"/>
            </a:pP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5829528" y="3214717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Cliquez sur </a:t>
            </a:r>
            <a:r>
              <a:rPr lang="fr-FR" b="1" dirty="0" smtClean="0"/>
              <a:t>OK</a:t>
            </a:r>
          </a:p>
        </p:txBody>
      </p:sp>
      <p:pic>
        <p:nvPicPr>
          <p:cNvPr id="1026" name="Picture 2" descr="C:\Users\kooc\Desktop\Ima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88840"/>
            <a:ext cx="4981575" cy="460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27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990600"/>
          </a:xfrm>
        </p:spPr>
        <p:txBody>
          <a:bodyPr/>
          <a:lstStyle/>
          <a:p>
            <a:r>
              <a:rPr lang="fr-FR" dirty="0" smtClean="0">
                <a:solidFill>
                  <a:srgbClr val="D48638"/>
                </a:solidFill>
              </a:rPr>
              <a:t>Axis2</a:t>
            </a:r>
            <a:endParaRPr lang="fr-FR" dirty="0">
              <a:solidFill>
                <a:srgbClr val="D48638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13387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2.	Créer un projet Web Dynamic</a:t>
            </a:r>
          </a:p>
          <a:p>
            <a:pPr marL="514350" indent="-514350">
              <a:buAutoNum type="arabicPeriod"/>
            </a:pP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827584" y="1931653"/>
            <a:ext cx="5160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Notre classe conversion sans aucune annotation</a:t>
            </a:r>
            <a:endParaRPr lang="fr-FR" b="1" dirty="0" smtClean="0"/>
          </a:p>
        </p:txBody>
      </p:sp>
      <p:pic>
        <p:nvPicPr>
          <p:cNvPr id="6" name="Image 5"/>
          <p:cNvPicPr/>
          <p:nvPr/>
        </p:nvPicPr>
        <p:blipFill rotWithShape="1">
          <a:blip r:embed="rId2"/>
          <a:srcRect r="43914" b="47647"/>
          <a:stretch/>
        </p:blipFill>
        <p:spPr bwMode="auto">
          <a:xfrm>
            <a:off x="467544" y="2581274"/>
            <a:ext cx="8208912" cy="38000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9620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990600"/>
          </a:xfrm>
        </p:spPr>
        <p:txBody>
          <a:bodyPr/>
          <a:lstStyle/>
          <a:p>
            <a:r>
              <a:rPr lang="fr-FR" dirty="0" smtClean="0">
                <a:solidFill>
                  <a:srgbClr val="D48638"/>
                </a:solidFill>
              </a:rPr>
              <a:t>Axis2</a:t>
            </a:r>
            <a:endParaRPr lang="fr-FR" dirty="0">
              <a:solidFill>
                <a:srgbClr val="D48638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3.	Créer le service web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6410329" y="3429000"/>
            <a:ext cx="26981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Clique droit sur la classe</a:t>
            </a:r>
          </a:p>
          <a:p>
            <a:r>
              <a:rPr lang="fr-FR" b="1" dirty="0" smtClean="0"/>
              <a:t>-&gt;Web Services</a:t>
            </a:r>
          </a:p>
          <a:p>
            <a:r>
              <a:rPr lang="fr-FR" b="1" dirty="0" smtClean="0"/>
              <a:t>-&gt;</a:t>
            </a:r>
            <a:r>
              <a:rPr lang="fr-FR" b="1" dirty="0" err="1" smtClean="0"/>
              <a:t>Create</a:t>
            </a:r>
            <a:r>
              <a:rPr lang="fr-FR" b="1" dirty="0" smtClean="0"/>
              <a:t> Web Service</a:t>
            </a:r>
          </a:p>
        </p:txBody>
      </p:sp>
      <p:pic>
        <p:nvPicPr>
          <p:cNvPr id="31746" name="Picture 2" descr="C:\Users\kooc\Desktop\Image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149"/>
          <a:stretch/>
        </p:blipFill>
        <p:spPr bwMode="auto">
          <a:xfrm>
            <a:off x="395536" y="1700808"/>
            <a:ext cx="5911804" cy="496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50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990600"/>
          </a:xfrm>
        </p:spPr>
        <p:txBody>
          <a:bodyPr/>
          <a:lstStyle/>
          <a:p>
            <a:r>
              <a:rPr lang="fr-FR" dirty="0" smtClean="0">
                <a:solidFill>
                  <a:srgbClr val="D48638"/>
                </a:solidFill>
              </a:rPr>
              <a:t>Axis2</a:t>
            </a:r>
            <a:endParaRPr lang="fr-FR" dirty="0">
              <a:solidFill>
                <a:srgbClr val="D48638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3.	Créer le service web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5796136" y="3429000"/>
            <a:ext cx="34462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Clique sur </a:t>
            </a:r>
          </a:p>
          <a:p>
            <a:r>
              <a:rPr lang="fr-FR" b="1" dirty="0" smtClean="0"/>
              <a:t>Server </a:t>
            </a:r>
            <a:r>
              <a:rPr lang="fr-FR" b="1" dirty="0" err="1" smtClean="0"/>
              <a:t>runime</a:t>
            </a:r>
            <a:r>
              <a:rPr lang="fr-FR" b="1" dirty="0" smtClean="0"/>
              <a:t>: Tomcat </a:t>
            </a:r>
          </a:p>
          <a:p>
            <a:r>
              <a:rPr lang="fr-FR" dirty="0"/>
              <a:t>e</a:t>
            </a:r>
            <a:r>
              <a:rPr lang="fr-FR" dirty="0" smtClean="0"/>
              <a:t>t</a:t>
            </a:r>
            <a:r>
              <a:rPr lang="fr-FR" b="1" dirty="0" smtClean="0"/>
              <a:t>  Web Services Apache Axis</a:t>
            </a:r>
            <a:endParaRPr lang="fr-FR" dirty="0" smtClean="0"/>
          </a:p>
          <a:p>
            <a:r>
              <a:rPr lang="fr-FR" dirty="0" smtClean="0"/>
              <a:t>Pour changer la configuration</a:t>
            </a:r>
          </a:p>
          <a:p>
            <a:r>
              <a:rPr lang="fr-FR" dirty="0" smtClean="0"/>
              <a:t>en </a:t>
            </a:r>
            <a:r>
              <a:rPr lang="fr-FR" b="1" dirty="0" smtClean="0"/>
              <a:t>Axis2</a:t>
            </a:r>
            <a:endParaRPr lang="fr-FR" b="1" dirty="0" smtClean="0"/>
          </a:p>
        </p:txBody>
      </p:sp>
      <p:pic>
        <p:nvPicPr>
          <p:cNvPr id="32770" name="Picture 2" descr="C:\Users\kooc\Desktop\Ima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72816"/>
            <a:ext cx="5021050" cy="504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57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990600"/>
          </a:xfrm>
        </p:spPr>
        <p:txBody>
          <a:bodyPr/>
          <a:lstStyle/>
          <a:p>
            <a:r>
              <a:rPr lang="fr-FR" dirty="0" smtClean="0">
                <a:solidFill>
                  <a:srgbClr val="D48638"/>
                </a:solidFill>
              </a:rPr>
              <a:t>Axis2</a:t>
            </a:r>
            <a:endParaRPr lang="fr-FR" dirty="0">
              <a:solidFill>
                <a:srgbClr val="D48638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3.	Créer le service web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5724128" y="3429000"/>
            <a:ext cx="34719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Clique sur </a:t>
            </a:r>
          </a:p>
          <a:p>
            <a:r>
              <a:rPr lang="fr-FR" b="1" dirty="0" smtClean="0"/>
              <a:t>Server </a:t>
            </a:r>
            <a:r>
              <a:rPr lang="fr-FR" b="1" dirty="0" err="1" smtClean="0"/>
              <a:t>runime</a:t>
            </a:r>
            <a:r>
              <a:rPr lang="fr-FR" b="1" dirty="0" smtClean="0"/>
              <a:t>: Tomcat </a:t>
            </a:r>
          </a:p>
          <a:p>
            <a:r>
              <a:rPr lang="fr-FR" b="1" dirty="0" smtClean="0"/>
              <a:t>Et  Web Services Apache Axis</a:t>
            </a:r>
            <a:endParaRPr lang="fr-FR" dirty="0" smtClean="0"/>
          </a:p>
          <a:p>
            <a:r>
              <a:rPr lang="fr-FR" dirty="0" smtClean="0"/>
              <a:t>Pour changer la configuration</a:t>
            </a:r>
          </a:p>
          <a:p>
            <a:r>
              <a:rPr lang="fr-FR" dirty="0" smtClean="0"/>
              <a:t>en </a:t>
            </a:r>
            <a:r>
              <a:rPr lang="fr-FR" b="1" dirty="0" smtClean="0"/>
              <a:t>Axis2</a:t>
            </a:r>
          </a:p>
        </p:txBody>
      </p:sp>
      <p:pic>
        <p:nvPicPr>
          <p:cNvPr id="33794" name="Picture 2" descr="C:\Users\kooc\Desktop\Image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" r="6034" b="3471"/>
          <a:stretch/>
        </p:blipFill>
        <p:spPr bwMode="auto">
          <a:xfrm>
            <a:off x="107504" y="1807029"/>
            <a:ext cx="5651039" cy="461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16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990600"/>
          </a:xfrm>
        </p:spPr>
        <p:txBody>
          <a:bodyPr/>
          <a:lstStyle/>
          <a:p>
            <a:r>
              <a:rPr lang="fr-FR" dirty="0" smtClean="0">
                <a:solidFill>
                  <a:srgbClr val="D48638"/>
                </a:solidFill>
              </a:rPr>
              <a:t>Axis2</a:t>
            </a:r>
            <a:endParaRPr lang="fr-FR" dirty="0">
              <a:solidFill>
                <a:srgbClr val="D48638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3.	Créer le service web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5940152" y="3429000"/>
            <a:ext cx="2223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Clique sur </a:t>
            </a:r>
          </a:p>
          <a:p>
            <a:r>
              <a:rPr lang="fr-FR" b="1" dirty="0" smtClean="0"/>
              <a:t>Next </a:t>
            </a:r>
            <a:r>
              <a:rPr lang="fr-FR" dirty="0" smtClean="0"/>
              <a:t>pour continuer</a:t>
            </a:r>
          </a:p>
        </p:txBody>
      </p:sp>
      <p:pic>
        <p:nvPicPr>
          <p:cNvPr id="34818" name="Picture 2" descr="C:\Users\kooc\Desktop\Ima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90" y="1556792"/>
            <a:ext cx="5184576" cy="519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2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990600"/>
          </a:xfrm>
        </p:spPr>
        <p:txBody>
          <a:bodyPr/>
          <a:lstStyle/>
          <a:p>
            <a:r>
              <a:rPr lang="fr-FR" dirty="0" smtClean="0">
                <a:solidFill>
                  <a:srgbClr val="D48638"/>
                </a:solidFill>
              </a:rPr>
              <a:t>Axis2</a:t>
            </a:r>
            <a:endParaRPr lang="fr-FR" dirty="0">
              <a:solidFill>
                <a:srgbClr val="D48638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3.	Créer le service web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5940152" y="3429000"/>
            <a:ext cx="2223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Clique sur </a:t>
            </a:r>
          </a:p>
          <a:p>
            <a:r>
              <a:rPr lang="fr-FR" b="1" dirty="0" smtClean="0"/>
              <a:t>Next </a:t>
            </a:r>
            <a:r>
              <a:rPr lang="fr-FR" dirty="0" smtClean="0"/>
              <a:t>pour continuer</a:t>
            </a:r>
          </a:p>
        </p:txBody>
      </p:sp>
      <p:pic>
        <p:nvPicPr>
          <p:cNvPr id="35842" name="Picture 2" descr="C:\Users\kooc\Desktop\Ima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07332"/>
            <a:ext cx="5176291" cy="519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9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990600"/>
          </a:xfrm>
        </p:spPr>
        <p:txBody>
          <a:bodyPr/>
          <a:lstStyle/>
          <a:p>
            <a:r>
              <a:rPr lang="fr-FR" dirty="0" smtClean="0">
                <a:solidFill>
                  <a:srgbClr val="D48638"/>
                </a:solidFill>
              </a:rPr>
              <a:t>Axis2</a:t>
            </a:r>
            <a:endParaRPr lang="fr-FR" dirty="0">
              <a:solidFill>
                <a:srgbClr val="D48638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3.	Créer le service web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5994133" y="3425619"/>
            <a:ext cx="2108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Demarrer</a:t>
            </a:r>
            <a:r>
              <a:rPr lang="fr-FR" dirty="0" smtClean="0"/>
              <a:t> le server</a:t>
            </a:r>
          </a:p>
          <a:p>
            <a:r>
              <a:rPr lang="fr-FR" dirty="0" smtClean="0"/>
              <a:t>Avec </a:t>
            </a:r>
            <a:r>
              <a:rPr lang="fr-FR" b="1" dirty="0" smtClean="0"/>
              <a:t>Start server</a:t>
            </a:r>
          </a:p>
        </p:txBody>
      </p:sp>
      <p:pic>
        <p:nvPicPr>
          <p:cNvPr id="36866" name="Picture 2" descr="C:\Users\kooc\Desktop\Ima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93599"/>
            <a:ext cx="5209197" cy="525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35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990600"/>
          </a:xfrm>
        </p:spPr>
        <p:txBody>
          <a:bodyPr/>
          <a:lstStyle/>
          <a:p>
            <a:r>
              <a:rPr lang="fr-FR" dirty="0" smtClean="0">
                <a:solidFill>
                  <a:srgbClr val="D48638"/>
                </a:solidFill>
              </a:rPr>
              <a:t>Axis2</a:t>
            </a:r>
            <a:endParaRPr lang="fr-FR" dirty="0">
              <a:solidFill>
                <a:srgbClr val="D48638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3.	Créer le service web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5940152" y="3429000"/>
            <a:ext cx="2223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Clique sur </a:t>
            </a:r>
          </a:p>
          <a:p>
            <a:r>
              <a:rPr lang="fr-FR" b="1" dirty="0" smtClean="0"/>
              <a:t>Next </a:t>
            </a:r>
            <a:r>
              <a:rPr lang="fr-FR" dirty="0" smtClean="0"/>
              <a:t>pour continuer</a:t>
            </a:r>
          </a:p>
        </p:txBody>
      </p:sp>
      <p:pic>
        <p:nvPicPr>
          <p:cNvPr id="37890" name="Picture 2" descr="C:\Users\kooc\Desktop\Ima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9754"/>
            <a:ext cx="5112568" cy="516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68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990600"/>
          </a:xfrm>
        </p:spPr>
        <p:txBody>
          <a:bodyPr/>
          <a:lstStyle/>
          <a:p>
            <a:r>
              <a:rPr lang="fr-FR" dirty="0" smtClean="0">
                <a:solidFill>
                  <a:srgbClr val="D48638"/>
                </a:solidFill>
              </a:rPr>
              <a:t>Axis2</a:t>
            </a:r>
            <a:endParaRPr lang="fr-FR" dirty="0">
              <a:solidFill>
                <a:srgbClr val="D48638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3.	Créer le service web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5940152" y="3429000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Clique sur </a:t>
            </a:r>
          </a:p>
          <a:p>
            <a:r>
              <a:rPr lang="fr-FR" b="1" dirty="0" smtClean="0"/>
              <a:t>Finish </a:t>
            </a:r>
            <a:r>
              <a:rPr lang="fr-FR" dirty="0" smtClean="0"/>
              <a:t>pour terminer</a:t>
            </a:r>
          </a:p>
        </p:txBody>
      </p:sp>
      <p:pic>
        <p:nvPicPr>
          <p:cNvPr id="38914" name="Picture 2" descr="C:\Users\kooc\Desktop\Ima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99925"/>
            <a:ext cx="5005809" cy="505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12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D48638"/>
                </a:solidFill>
              </a:rPr>
              <a:t>AXIS2</a:t>
            </a:r>
            <a:endParaRPr lang="fr-FR" dirty="0">
              <a:solidFill>
                <a:srgbClr val="D48638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fr-FR" dirty="0" smtClean="0"/>
              <a:t>Configurer les Préférences pour Axis2</a:t>
            </a:r>
          </a:p>
          <a:p>
            <a:pPr marL="514350" indent="-514350">
              <a:buAutoNum type="arabicPeriod"/>
            </a:pPr>
            <a:endParaRPr lang="fr-FR" dirty="0" smtClean="0"/>
          </a:p>
          <a:p>
            <a:pPr marL="514350" indent="-514350">
              <a:buAutoNum type="arabicPeriod"/>
            </a:pPr>
            <a:endParaRPr lang="fr-FR" dirty="0"/>
          </a:p>
        </p:txBody>
      </p:sp>
      <p:pic>
        <p:nvPicPr>
          <p:cNvPr id="6" name="Picture 2" descr="C:\Users\kooc\Desktop\Ima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49" y="2348880"/>
            <a:ext cx="7986713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990600"/>
          </a:xfrm>
        </p:spPr>
        <p:txBody>
          <a:bodyPr/>
          <a:lstStyle/>
          <a:p>
            <a:r>
              <a:rPr lang="fr-FR" dirty="0" smtClean="0">
                <a:solidFill>
                  <a:srgbClr val="D48638"/>
                </a:solidFill>
              </a:rPr>
              <a:t>Axis2</a:t>
            </a:r>
            <a:endParaRPr lang="fr-FR" dirty="0">
              <a:solidFill>
                <a:srgbClr val="D48638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3.	Créer le service web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5940152" y="3429000"/>
            <a:ext cx="26895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Lacez l’application</a:t>
            </a:r>
          </a:p>
          <a:p>
            <a:r>
              <a:rPr lang="fr-FR" dirty="0" smtClean="0"/>
              <a:t>Sur le serveur</a:t>
            </a:r>
          </a:p>
          <a:p>
            <a:r>
              <a:rPr lang="fr-FR" b="1" dirty="0" smtClean="0"/>
              <a:t>Clique droit-&gt;</a:t>
            </a:r>
            <a:r>
              <a:rPr lang="fr-FR" b="1" dirty="0" err="1" smtClean="0"/>
              <a:t>Run</a:t>
            </a:r>
            <a:r>
              <a:rPr lang="fr-FR" b="1" dirty="0" smtClean="0"/>
              <a:t> As-&gt;</a:t>
            </a:r>
          </a:p>
          <a:p>
            <a:r>
              <a:rPr lang="fr-FR" b="1" dirty="0" err="1" smtClean="0"/>
              <a:t>Run</a:t>
            </a:r>
            <a:r>
              <a:rPr lang="fr-FR" b="1" dirty="0" smtClean="0"/>
              <a:t> on Server</a:t>
            </a:r>
          </a:p>
        </p:txBody>
      </p:sp>
      <p:pic>
        <p:nvPicPr>
          <p:cNvPr id="39938" name="Picture 2" descr="C:\Users\kooc\Desktop\Image1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00808"/>
            <a:ext cx="4808934" cy="492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75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990600"/>
          </a:xfrm>
        </p:spPr>
        <p:txBody>
          <a:bodyPr/>
          <a:lstStyle/>
          <a:p>
            <a:r>
              <a:rPr lang="fr-FR" dirty="0" smtClean="0">
                <a:solidFill>
                  <a:srgbClr val="D48638"/>
                </a:solidFill>
              </a:rPr>
              <a:t>Axis2</a:t>
            </a:r>
            <a:endParaRPr lang="fr-FR" dirty="0">
              <a:solidFill>
                <a:srgbClr val="D48638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3.	Créer le service web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5940152" y="3429000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Cliquez sur </a:t>
            </a:r>
            <a:r>
              <a:rPr lang="fr-FR" b="1" dirty="0" smtClean="0"/>
              <a:t>Next</a:t>
            </a:r>
          </a:p>
        </p:txBody>
      </p:sp>
      <p:pic>
        <p:nvPicPr>
          <p:cNvPr id="40962" name="Picture 2" descr="C:\Users\kooc\Desktop\Ima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031" y="1628800"/>
            <a:ext cx="4320480" cy="508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81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990600"/>
          </a:xfrm>
        </p:spPr>
        <p:txBody>
          <a:bodyPr/>
          <a:lstStyle/>
          <a:p>
            <a:r>
              <a:rPr lang="fr-FR" dirty="0" smtClean="0">
                <a:solidFill>
                  <a:srgbClr val="D48638"/>
                </a:solidFill>
              </a:rPr>
              <a:t>Axis2</a:t>
            </a:r>
            <a:endParaRPr lang="fr-FR" dirty="0">
              <a:solidFill>
                <a:srgbClr val="D48638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3.	Créer le service web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5940152" y="34290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Cliquez sur </a:t>
            </a:r>
            <a:r>
              <a:rPr lang="fr-FR" b="1" dirty="0" smtClean="0"/>
              <a:t>Finish</a:t>
            </a:r>
          </a:p>
        </p:txBody>
      </p:sp>
      <p:pic>
        <p:nvPicPr>
          <p:cNvPr id="41986" name="Picture 2" descr="C:\Users\kooc\Desktop\Ima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00808"/>
            <a:ext cx="4308896" cy="501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44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990600"/>
          </a:xfrm>
        </p:spPr>
        <p:txBody>
          <a:bodyPr/>
          <a:lstStyle/>
          <a:p>
            <a:r>
              <a:rPr lang="fr-FR" dirty="0" smtClean="0">
                <a:solidFill>
                  <a:srgbClr val="D48638"/>
                </a:solidFill>
              </a:rPr>
              <a:t>Axis2</a:t>
            </a:r>
            <a:endParaRPr lang="fr-FR" dirty="0">
              <a:solidFill>
                <a:srgbClr val="D48638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3.	Créer le service web</a:t>
            </a:r>
            <a:endParaRPr lang="fr-FR" dirty="0"/>
          </a:p>
        </p:txBody>
      </p:sp>
      <p:pic>
        <p:nvPicPr>
          <p:cNvPr id="43011" name="Picture 3" descr="C:\Users\kooc\Desktop\Image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8" b="37919"/>
          <a:stretch/>
        </p:blipFill>
        <p:spPr bwMode="auto">
          <a:xfrm>
            <a:off x="468488" y="1916832"/>
            <a:ext cx="7949379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971600" y="5539853"/>
            <a:ext cx="653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Cliquez sur service pour voir les services déployés dans Axis2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325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990600"/>
          </a:xfrm>
        </p:spPr>
        <p:txBody>
          <a:bodyPr/>
          <a:lstStyle/>
          <a:p>
            <a:r>
              <a:rPr lang="fr-FR" dirty="0" smtClean="0">
                <a:solidFill>
                  <a:srgbClr val="D48638"/>
                </a:solidFill>
              </a:rPr>
              <a:t>Axis2</a:t>
            </a:r>
            <a:endParaRPr lang="fr-FR" dirty="0">
              <a:solidFill>
                <a:srgbClr val="D48638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3.	Créer le service web</a:t>
            </a:r>
            <a:endParaRPr lang="fr-FR" dirty="0"/>
          </a:p>
        </p:txBody>
      </p:sp>
      <p:pic>
        <p:nvPicPr>
          <p:cNvPr id="44035" name="Picture 3" descr="C:\Users\kooc\Desktop\Image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5762" b="4304"/>
          <a:stretch/>
        </p:blipFill>
        <p:spPr bwMode="auto">
          <a:xfrm>
            <a:off x="323528" y="1628801"/>
            <a:ext cx="5678084" cy="476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5796136" y="2852936"/>
            <a:ext cx="340349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Ici on peut voir notre</a:t>
            </a:r>
          </a:p>
          <a:p>
            <a:r>
              <a:rPr lang="fr-FR" dirty="0" smtClean="0"/>
              <a:t>Service </a:t>
            </a:r>
            <a:r>
              <a:rPr lang="fr-FR" b="1" dirty="0" err="1" smtClean="0"/>
              <a:t>ConversionService</a:t>
            </a:r>
            <a:endParaRPr lang="fr-FR" b="1" dirty="0" smtClean="0"/>
          </a:p>
          <a:p>
            <a:r>
              <a:rPr lang="fr-FR" dirty="0" smtClean="0"/>
              <a:t>Ainsi que les opérations </a:t>
            </a:r>
          </a:p>
          <a:p>
            <a:r>
              <a:rPr lang="fr-FR" dirty="0" smtClean="0"/>
              <a:t>disponibles</a:t>
            </a:r>
          </a:p>
          <a:p>
            <a:r>
              <a:rPr lang="fr-FR" dirty="0" smtClean="0"/>
              <a:t>Cliquez sur </a:t>
            </a:r>
            <a:r>
              <a:rPr lang="fr-FR" dirty="0" err="1" smtClean="0"/>
              <a:t>ConversionService</a:t>
            </a:r>
            <a:r>
              <a:rPr lang="fr-FR" dirty="0" smtClean="0"/>
              <a:t> </a:t>
            </a:r>
          </a:p>
          <a:p>
            <a:r>
              <a:rPr lang="fr-FR" dirty="0" smtClean="0"/>
              <a:t>pour voir e fichier WSDL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640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990600"/>
          </a:xfrm>
        </p:spPr>
        <p:txBody>
          <a:bodyPr/>
          <a:lstStyle/>
          <a:p>
            <a:r>
              <a:rPr lang="fr-FR" dirty="0" smtClean="0">
                <a:solidFill>
                  <a:srgbClr val="D48638"/>
                </a:solidFill>
              </a:rPr>
              <a:t>Axis2</a:t>
            </a:r>
            <a:endParaRPr lang="fr-FR" dirty="0">
              <a:solidFill>
                <a:srgbClr val="D48638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3.	Créer le service web</a:t>
            </a:r>
            <a:endParaRPr lang="fr-FR" dirty="0"/>
          </a:p>
        </p:txBody>
      </p:sp>
      <p:pic>
        <p:nvPicPr>
          <p:cNvPr id="45059" name="Picture 3" descr="C:\Users\kooc\Desktop\Ima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67" y="1700808"/>
            <a:ext cx="8839200" cy="497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49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990600"/>
          </a:xfrm>
        </p:spPr>
        <p:txBody>
          <a:bodyPr/>
          <a:lstStyle/>
          <a:p>
            <a:r>
              <a:rPr lang="fr-FR" dirty="0" smtClean="0">
                <a:solidFill>
                  <a:srgbClr val="D48638"/>
                </a:solidFill>
              </a:rPr>
              <a:t>Axis2</a:t>
            </a:r>
            <a:endParaRPr lang="fr-FR" dirty="0">
              <a:solidFill>
                <a:srgbClr val="D48638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4.	Teste avec </a:t>
            </a:r>
            <a:r>
              <a:rPr lang="fr-FR" dirty="0" err="1" smtClean="0"/>
              <a:t>SoapUI</a:t>
            </a:r>
            <a:endParaRPr lang="fr-FR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69768"/>
            <a:ext cx="8838400" cy="49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292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Axis2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Nous pouvons reprendre notre classe en ajoutant des annotations</a:t>
            </a:r>
          </a:p>
          <a:p>
            <a:endParaRPr lang="fr-FR" dirty="0"/>
          </a:p>
        </p:txBody>
      </p:sp>
      <p:pic>
        <p:nvPicPr>
          <p:cNvPr id="3075" name="Picture 3" descr="C:\Users\kooc\Desktop\Ima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86955"/>
            <a:ext cx="6761132" cy="428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83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Axis2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Testons aves </a:t>
            </a:r>
            <a:r>
              <a:rPr lang="fr-FR" dirty="0" err="1" smtClean="0"/>
              <a:t>SoapUI</a:t>
            </a:r>
            <a:endParaRPr lang="fr-FR" dirty="0" smtClean="0"/>
          </a:p>
          <a:p>
            <a:endParaRPr lang="fr-FR" dirty="0"/>
          </a:p>
        </p:txBody>
      </p:sp>
      <p:pic>
        <p:nvPicPr>
          <p:cNvPr id="4098" name="Picture 2" descr="C:\Users\kooc\Desktop\Ima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495550"/>
            <a:ext cx="8896402" cy="143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432048" y="5013176"/>
            <a:ext cx="9108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Ici nous remarquons qu’au lieu d’avoir des balises </a:t>
            </a:r>
            <a:r>
              <a:rPr lang="fr-FR" sz="2400" dirty="0" smtClean="0">
                <a:solidFill>
                  <a:schemeClr val="accent6">
                    <a:lumMod val="75000"/>
                  </a:schemeClr>
                </a:solidFill>
              </a:rPr>
              <a:t>return</a:t>
            </a:r>
            <a:r>
              <a:rPr lang="fr-FR" sz="2400" dirty="0" smtClean="0"/>
              <a:t> nous avons </a:t>
            </a:r>
            <a:r>
              <a:rPr lang="fr-FR" sz="2400" dirty="0" smtClean="0">
                <a:solidFill>
                  <a:schemeClr val="accent6">
                    <a:lumMod val="75000"/>
                  </a:schemeClr>
                </a:solidFill>
              </a:rPr>
              <a:t>cfaToeuro </a:t>
            </a:r>
            <a:r>
              <a:rPr lang="fr-FR" sz="2400" dirty="0" smtClean="0"/>
              <a:t>comme indiquer dans le paramètre </a:t>
            </a:r>
            <a:r>
              <a:rPr lang="fr-FR" sz="2400" dirty="0" smtClean="0">
                <a:solidFill>
                  <a:schemeClr val="accent6">
                    <a:lumMod val="75000"/>
                  </a:schemeClr>
                </a:solidFill>
              </a:rPr>
              <a:t>name </a:t>
            </a:r>
            <a:r>
              <a:rPr lang="fr-FR" sz="2400" dirty="0" smtClean="0"/>
              <a:t>de l’annotation </a:t>
            </a:r>
            <a:r>
              <a:rPr lang="fr-FR" sz="2400" dirty="0" smtClean="0">
                <a:solidFill>
                  <a:schemeClr val="accent6">
                    <a:lumMod val="75000"/>
                  </a:schemeClr>
                </a:solidFill>
              </a:rPr>
              <a:t>@WebRessult </a:t>
            </a:r>
            <a:r>
              <a:rPr lang="fr-FR" sz="2400" dirty="0" smtClean="0"/>
              <a:t>.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62623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Axis2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Testons aves </a:t>
            </a:r>
            <a:r>
              <a:rPr lang="fr-FR" dirty="0" err="1" smtClean="0"/>
              <a:t>SoapUI</a:t>
            </a:r>
            <a:endParaRPr lang="fr-FR" dirty="0" smtClean="0"/>
          </a:p>
          <a:p>
            <a:endParaRPr lang="fr-FR" dirty="0"/>
          </a:p>
        </p:txBody>
      </p:sp>
      <p:pic>
        <p:nvPicPr>
          <p:cNvPr id="4098" name="Picture 2" descr="C:\Users\kooc\Desktop\Image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13"/>
          <a:stretch/>
        </p:blipFill>
        <p:spPr bwMode="auto">
          <a:xfrm>
            <a:off x="844586" y="4216431"/>
            <a:ext cx="5305704" cy="156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6444208" y="5013176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Avec annotations</a:t>
            </a:r>
            <a:endParaRPr lang="fr-FR" sz="2400" dirty="0"/>
          </a:p>
        </p:txBody>
      </p:sp>
      <p:sp>
        <p:nvSpPr>
          <p:cNvPr id="7" name="ZoneTexte 6"/>
          <p:cNvSpPr txBox="1"/>
          <p:nvPr/>
        </p:nvSpPr>
        <p:spPr>
          <a:xfrm>
            <a:off x="6228184" y="2863361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Sans annotations</a:t>
            </a:r>
            <a:endParaRPr lang="fr-FR" sz="2400" dirty="0"/>
          </a:p>
        </p:txBody>
      </p:sp>
      <p:pic>
        <p:nvPicPr>
          <p:cNvPr id="5122" name="Picture 2" descr="C:\Users\kooc\Desktop\Imag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94" y="2306304"/>
            <a:ext cx="5145087" cy="166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D48638"/>
                </a:solidFill>
              </a:rPr>
              <a:t>AXIS2</a:t>
            </a:r>
            <a:endParaRPr lang="fr-FR" dirty="0">
              <a:solidFill>
                <a:srgbClr val="D48638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fr-FR" dirty="0" smtClean="0"/>
              <a:t>Configurer les Préférences pour Axis2</a:t>
            </a:r>
          </a:p>
          <a:p>
            <a:pPr marL="514350" indent="-514350">
              <a:buAutoNum type="arabicPeriod"/>
            </a:pPr>
            <a:endParaRPr lang="fr-FR" dirty="0" smtClean="0"/>
          </a:p>
          <a:p>
            <a:pPr marL="514350" indent="-514350">
              <a:buAutoNum type="arabicPeriod"/>
            </a:pPr>
            <a:endParaRPr lang="fr-FR" dirty="0"/>
          </a:p>
        </p:txBody>
      </p:sp>
      <p:pic>
        <p:nvPicPr>
          <p:cNvPr id="23554" name="Picture 2" descr="C:\Users\kooc\Desktop\Ima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037778"/>
            <a:ext cx="6192687" cy="482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6228184" y="3645023"/>
            <a:ext cx="29674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Choisir </a:t>
            </a:r>
            <a:r>
              <a:rPr lang="fr-FR" b="1" dirty="0" smtClean="0"/>
              <a:t>Axis2 </a:t>
            </a:r>
            <a:r>
              <a:rPr lang="fr-FR" b="1" dirty="0" err="1" smtClean="0"/>
              <a:t>Preferences</a:t>
            </a:r>
            <a:endParaRPr lang="fr-FR" b="1" dirty="0" smtClean="0"/>
          </a:p>
          <a:p>
            <a:r>
              <a:rPr lang="fr-FR" dirty="0" smtClean="0"/>
              <a:t>Et allez chercher le</a:t>
            </a:r>
          </a:p>
          <a:p>
            <a:r>
              <a:rPr lang="fr-FR" dirty="0" smtClean="0"/>
              <a:t>fichier </a:t>
            </a:r>
            <a:r>
              <a:rPr lang="fr-FR" b="1" dirty="0" smtClean="0"/>
              <a:t>axis2.war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11069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Axis2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</a:p>
          <a:p>
            <a:r>
              <a:rPr lang="fr-FR" dirty="0" smtClean="0"/>
              <a:t>Avec ou sans annotations on peut configurer notre service mais les ajouter permettent une meilleure lecture de notre service web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694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D48638"/>
                </a:solidFill>
              </a:rPr>
              <a:t>CXF</a:t>
            </a:r>
            <a:endParaRPr lang="fr-FR" dirty="0">
              <a:solidFill>
                <a:srgbClr val="D48638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fr-FR" dirty="0" smtClean="0"/>
              <a:t>Configurer les Préférences pour CXF</a:t>
            </a:r>
          </a:p>
          <a:p>
            <a:pPr marL="514350" indent="-514350">
              <a:buAutoNum type="arabicPeriod"/>
            </a:pPr>
            <a:endParaRPr lang="fr-FR" dirty="0"/>
          </a:p>
        </p:txBody>
      </p:sp>
      <p:pic>
        <p:nvPicPr>
          <p:cNvPr id="5122" name="Picture 2" descr="C:\Users\kooc\Desktop\Ima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49" y="2348880"/>
            <a:ext cx="7986713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11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CXF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fr-FR" dirty="0" smtClean="0"/>
              <a:t>Configurer les Préférences pour CXF: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5652120" y="2956302"/>
            <a:ext cx="33256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On va sur Web Services</a:t>
            </a:r>
          </a:p>
          <a:p>
            <a:r>
              <a:rPr lang="fr-FR" dirty="0" smtClean="0"/>
              <a:t>-&gt;CXF2.x Préférences</a:t>
            </a:r>
          </a:p>
          <a:p>
            <a:r>
              <a:rPr lang="fr-FR" dirty="0" smtClean="0"/>
              <a:t>-&gt;</a:t>
            </a:r>
            <a:r>
              <a:rPr lang="fr-FR" dirty="0" err="1" smtClean="0"/>
              <a:t>Add</a:t>
            </a:r>
            <a:r>
              <a:rPr lang="fr-FR" dirty="0" smtClean="0"/>
              <a:t> pour ajouter le dossier CXF</a:t>
            </a:r>
            <a:endParaRPr lang="fr-FR" dirty="0"/>
          </a:p>
        </p:txBody>
      </p:sp>
      <p:pic>
        <p:nvPicPr>
          <p:cNvPr id="6146" name="Picture 2" descr="C:\Users\kooc\Desktop\Ima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04864"/>
            <a:ext cx="5114925" cy="438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36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CXF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fr-FR" dirty="0" smtClean="0"/>
              <a:t>Configurer les Préférences pour CXF</a:t>
            </a:r>
          </a:p>
          <a:p>
            <a:pPr marL="514350" indent="-514350">
              <a:buAutoNum type="arabicPeriod"/>
            </a:pP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5652120" y="2851195"/>
            <a:ext cx="3183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On récupère l’emplacement</a:t>
            </a:r>
          </a:p>
          <a:p>
            <a:r>
              <a:rPr lang="fr-FR" dirty="0" smtClean="0"/>
              <a:t>Du répertoire de CXF puis Finish</a:t>
            </a:r>
            <a:endParaRPr lang="fr-FR" dirty="0"/>
          </a:p>
        </p:txBody>
      </p:sp>
      <p:pic>
        <p:nvPicPr>
          <p:cNvPr id="1027" name="Picture 3" descr="C:\Users\kooc\Desktop\Ima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2002568"/>
            <a:ext cx="5138737" cy="484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881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CXF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fr-FR" dirty="0" smtClean="0"/>
              <a:t>Configurer les Préférences pour CXF</a:t>
            </a:r>
          </a:p>
          <a:p>
            <a:pPr marL="514350" indent="-514350">
              <a:buAutoNum type="arabicPeriod"/>
            </a:pP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5652120" y="2851195"/>
            <a:ext cx="3350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On n’oublie pas de cocher la case.</a:t>
            </a:r>
          </a:p>
          <a:p>
            <a:r>
              <a:rPr lang="fr-FR" dirty="0" smtClean="0"/>
              <a:t> On clique sur </a:t>
            </a:r>
            <a:r>
              <a:rPr lang="fr-FR" b="1" dirty="0" smtClean="0"/>
              <a:t>OK</a:t>
            </a:r>
            <a:r>
              <a:rPr lang="fr-FR" dirty="0" smtClean="0"/>
              <a:t> pour finir</a:t>
            </a:r>
          </a:p>
        </p:txBody>
      </p:sp>
      <p:pic>
        <p:nvPicPr>
          <p:cNvPr id="7170" name="Picture 2" descr="C:\Users\kooc\Desktop\Ima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70" y="1916832"/>
            <a:ext cx="4895850" cy="453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47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CXF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2.	Créer un projet Web Dynamic</a:t>
            </a:r>
          </a:p>
          <a:p>
            <a:pPr marL="514350" indent="-514350">
              <a:buAutoNum type="arabicPeriod"/>
            </a:pP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6045806" y="3214717"/>
            <a:ext cx="3062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Ctl+N</a:t>
            </a:r>
            <a:r>
              <a:rPr lang="fr-FR" dirty="0" smtClean="0"/>
              <a:t> -&gt; Dynamic Web Project </a:t>
            </a:r>
          </a:p>
          <a:p>
            <a:r>
              <a:rPr lang="fr-FR" dirty="0" smtClean="0"/>
              <a:t>-&gt;Next</a:t>
            </a:r>
          </a:p>
        </p:txBody>
      </p:sp>
      <p:pic>
        <p:nvPicPr>
          <p:cNvPr id="7" name="Image 6"/>
          <p:cNvPicPr/>
          <p:nvPr/>
        </p:nvPicPr>
        <p:blipFill rotWithShape="1">
          <a:blip r:embed="rId2"/>
          <a:srcRect l="33609" t="13823" r="33610" b="29960"/>
          <a:stretch/>
        </p:blipFill>
        <p:spPr bwMode="auto">
          <a:xfrm>
            <a:off x="467544" y="1988840"/>
            <a:ext cx="5256584" cy="43924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542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CXF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2.	Créer un projet Web Dynamic</a:t>
            </a:r>
          </a:p>
          <a:p>
            <a:pPr marL="514350" indent="-514350">
              <a:buAutoNum type="arabicPeriod"/>
            </a:pP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5724128" y="3214717"/>
            <a:ext cx="30476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On renseigne le nom du projet</a:t>
            </a:r>
          </a:p>
          <a:p>
            <a:r>
              <a:rPr lang="fr-FR" dirty="0" smtClean="0"/>
              <a:t>On clique sur </a:t>
            </a:r>
            <a:r>
              <a:rPr lang="fr-FR" b="1" dirty="0" err="1" smtClean="0"/>
              <a:t>Modify</a:t>
            </a:r>
            <a:r>
              <a:rPr lang="fr-FR" b="1" dirty="0" smtClean="0"/>
              <a:t> </a:t>
            </a:r>
          </a:p>
          <a:p>
            <a:r>
              <a:rPr lang="fr-FR" dirty="0" smtClean="0"/>
              <a:t>pour ajouter la </a:t>
            </a:r>
            <a:r>
              <a:rPr lang="fr-FR" dirty="0" err="1" smtClean="0"/>
              <a:t>facet</a:t>
            </a:r>
            <a:r>
              <a:rPr lang="fr-FR" dirty="0" smtClean="0"/>
              <a:t> CXF</a:t>
            </a:r>
          </a:p>
          <a:p>
            <a:r>
              <a:rPr lang="fr-FR" dirty="0" smtClean="0"/>
              <a:t>au server Tomcat</a:t>
            </a:r>
          </a:p>
        </p:txBody>
      </p:sp>
      <p:pic>
        <p:nvPicPr>
          <p:cNvPr id="8194" name="Picture 2" descr="C:\Users\kooc\Desktop\Imag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20" y="1840185"/>
            <a:ext cx="4968875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04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CXF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2.	Créer un projet Web Dynamic</a:t>
            </a:r>
          </a:p>
          <a:p>
            <a:pPr marL="514350" indent="-514350">
              <a:buAutoNum type="arabicPeriod"/>
            </a:pP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5724128" y="3214717"/>
            <a:ext cx="34319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On coche </a:t>
            </a:r>
            <a:r>
              <a:rPr lang="fr-FR" b="1" dirty="0" smtClean="0"/>
              <a:t>CXF 2.x Web Services</a:t>
            </a:r>
          </a:p>
          <a:p>
            <a:r>
              <a:rPr lang="fr-FR" dirty="0" smtClean="0"/>
              <a:t>pour ajouter CXF au server </a:t>
            </a:r>
            <a:r>
              <a:rPr lang="fr-FR" b="1" dirty="0" smtClean="0"/>
              <a:t>Tomcat</a:t>
            </a:r>
          </a:p>
          <a:p>
            <a:r>
              <a:rPr lang="fr-FR" dirty="0" smtClean="0"/>
              <a:t>Puis </a:t>
            </a:r>
            <a:r>
              <a:rPr lang="fr-FR" b="1" dirty="0" smtClean="0"/>
              <a:t>Save As </a:t>
            </a:r>
            <a:r>
              <a:rPr lang="fr-FR" dirty="0" smtClean="0"/>
              <a:t>pour sauvegarder</a:t>
            </a:r>
          </a:p>
          <a:p>
            <a:r>
              <a:rPr lang="fr-FR" dirty="0" smtClean="0"/>
              <a:t>la configuration</a:t>
            </a:r>
            <a:endParaRPr lang="fr-FR" b="1" dirty="0" smtClean="0"/>
          </a:p>
        </p:txBody>
      </p:sp>
      <p:pic>
        <p:nvPicPr>
          <p:cNvPr id="9218" name="Picture 2" descr="C:\Users\kooc\Desktop\Ima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95" y="1700808"/>
            <a:ext cx="5389563" cy="479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4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CXF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2.	Créer un projet Web Dynamic</a:t>
            </a:r>
          </a:p>
          <a:p>
            <a:pPr marL="514350" indent="-514350">
              <a:buAutoNum type="arabicPeriod"/>
            </a:pP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7107071" y="3505079"/>
            <a:ext cx="1554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Cliquez sur </a:t>
            </a:r>
            <a:r>
              <a:rPr lang="fr-FR" b="1" dirty="0" smtClean="0"/>
              <a:t>OK</a:t>
            </a:r>
          </a:p>
        </p:txBody>
      </p:sp>
      <p:pic>
        <p:nvPicPr>
          <p:cNvPr id="10242" name="Picture 2" descr="C:\Users\kooc\Desktop\Ima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916832"/>
            <a:ext cx="5260975" cy="439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72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CXF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2.	Créer un projet Web Dynamic</a:t>
            </a:r>
          </a:p>
          <a:p>
            <a:pPr marL="514350" indent="-514350">
              <a:buAutoNum type="arabicPeriod"/>
            </a:pP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107071" y="3505079"/>
            <a:ext cx="1554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Cliquez sur </a:t>
            </a:r>
            <a:r>
              <a:rPr lang="fr-FR" b="1" dirty="0" smtClean="0"/>
              <a:t>OK</a:t>
            </a:r>
          </a:p>
        </p:txBody>
      </p:sp>
      <p:pic>
        <p:nvPicPr>
          <p:cNvPr id="11266" name="Picture 2" descr="C:\Users\kooc\Desktop\Ima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63442"/>
            <a:ext cx="5762303" cy="475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89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D48638"/>
                </a:solidFill>
              </a:rPr>
              <a:t>AXIS2</a:t>
            </a:r>
            <a:endParaRPr lang="fr-FR" dirty="0">
              <a:solidFill>
                <a:srgbClr val="D48638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fr-FR" dirty="0" smtClean="0"/>
              <a:t>Configurer les Préférences pour Axis2</a:t>
            </a:r>
          </a:p>
          <a:p>
            <a:pPr marL="514350" indent="-514350">
              <a:buAutoNum type="arabicPeriod"/>
            </a:pPr>
            <a:endParaRPr lang="fr-FR" dirty="0" smtClean="0"/>
          </a:p>
          <a:p>
            <a:pPr marL="514350" indent="-514350">
              <a:buAutoNum type="arabicPeriod"/>
            </a:pP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6228184" y="3829689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Puis valider </a:t>
            </a:r>
            <a:r>
              <a:rPr lang="fr-FR" b="1" dirty="0" smtClean="0"/>
              <a:t>OK</a:t>
            </a:r>
            <a:endParaRPr lang="fr-FR" b="1" dirty="0"/>
          </a:p>
        </p:txBody>
      </p:sp>
      <p:pic>
        <p:nvPicPr>
          <p:cNvPr id="24578" name="Picture 2" descr="C:\Users\kooc\Desktop\Ima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060848"/>
            <a:ext cx="5773737" cy="460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65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CXF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2.	Créer un projet Web Dynamic</a:t>
            </a:r>
          </a:p>
          <a:p>
            <a:pPr marL="514350" indent="-514350">
              <a:buAutoNum type="arabicPeriod"/>
            </a:pP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6588224" y="3689745"/>
            <a:ext cx="1815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Cliquez sur </a:t>
            </a:r>
            <a:r>
              <a:rPr lang="fr-FR" b="1" dirty="0" smtClean="0"/>
              <a:t>Finish</a:t>
            </a:r>
          </a:p>
        </p:txBody>
      </p:sp>
      <p:pic>
        <p:nvPicPr>
          <p:cNvPr id="12290" name="Picture 2" descr="C:\Users\kooc\Desktop\Ima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844824"/>
            <a:ext cx="4333875" cy="496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46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CXF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2.	Créer un projet Web Dynamic</a:t>
            </a:r>
          </a:p>
          <a:p>
            <a:pPr marL="514350" indent="-514350">
              <a:buAutoNum type="arabicPeriod"/>
            </a:pP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6588224" y="3689745"/>
            <a:ext cx="2356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Nous pouvons ajouter </a:t>
            </a:r>
          </a:p>
          <a:p>
            <a:r>
              <a:rPr lang="fr-FR" dirty="0" smtClean="0"/>
              <a:t>maintenant nos classes</a:t>
            </a:r>
            <a:endParaRPr lang="fr-FR" b="1" dirty="0" smtClean="0"/>
          </a:p>
        </p:txBody>
      </p:sp>
      <p:pic>
        <p:nvPicPr>
          <p:cNvPr id="8" name="Image 7"/>
          <p:cNvPicPr/>
          <p:nvPr/>
        </p:nvPicPr>
        <p:blipFill rotWithShape="1">
          <a:blip r:embed="rId2"/>
          <a:srcRect r="67077" b="54412"/>
          <a:stretch/>
        </p:blipFill>
        <p:spPr bwMode="auto">
          <a:xfrm>
            <a:off x="827584" y="2204864"/>
            <a:ext cx="5256584" cy="38884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5113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CXF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2.	Créer un projet Web Dynamic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6588224" y="3689745"/>
            <a:ext cx="2330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Classe </a:t>
            </a:r>
            <a:r>
              <a:rPr lang="fr-FR" b="1" dirty="0" smtClean="0"/>
              <a:t>Conversion.java</a:t>
            </a:r>
          </a:p>
        </p:txBody>
      </p:sp>
      <p:pic>
        <p:nvPicPr>
          <p:cNvPr id="6" name="Image 5"/>
          <p:cNvPicPr/>
          <p:nvPr/>
        </p:nvPicPr>
        <p:blipFill rotWithShape="1">
          <a:blip r:embed="rId2"/>
          <a:srcRect t="-294" r="41267" b="47942"/>
          <a:stretch/>
        </p:blipFill>
        <p:spPr bwMode="auto">
          <a:xfrm>
            <a:off x="467544" y="1916832"/>
            <a:ext cx="5976664" cy="41044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4909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CXF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3</a:t>
            </a:r>
            <a:r>
              <a:rPr lang="fr-FR" dirty="0" smtClean="0"/>
              <a:t>.	Créer le service web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6444208" y="3689745"/>
            <a:ext cx="24459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Clique droit sur la classe</a:t>
            </a:r>
          </a:p>
          <a:p>
            <a:r>
              <a:rPr lang="fr-FR" b="1" dirty="0" smtClean="0"/>
              <a:t>-&gt;Web Services</a:t>
            </a:r>
          </a:p>
          <a:p>
            <a:r>
              <a:rPr lang="fr-FR" b="1" dirty="0" smtClean="0"/>
              <a:t>-&gt;</a:t>
            </a:r>
            <a:r>
              <a:rPr lang="fr-FR" b="1" dirty="0" err="1" smtClean="0"/>
              <a:t>Create</a:t>
            </a:r>
            <a:r>
              <a:rPr lang="fr-FR" b="1" dirty="0" smtClean="0"/>
              <a:t> Web Service</a:t>
            </a:r>
          </a:p>
        </p:txBody>
      </p:sp>
      <p:pic>
        <p:nvPicPr>
          <p:cNvPr id="13314" name="Picture 2" descr="C:\Users\kooc\Desktop\Ima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58" y="1848137"/>
            <a:ext cx="5670550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81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CXF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3</a:t>
            </a:r>
            <a:r>
              <a:rPr lang="fr-FR" dirty="0" smtClean="0"/>
              <a:t>.	Créer le service web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6177867" y="3723419"/>
            <a:ext cx="29595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Clique sur </a:t>
            </a:r>
          </a:p>
          <a:p>
            <a:r>
              <a:rPr lang="fr-FR" b="1" dirty="0" smtClean="0"/>
              <a:t>Server </a:t>
            </a:r>
            <a:r>
              <a:rPr lang="fr-FR" b="1" dirty="0" err="1" smtClean="0"/>
              <a:t>runime</a:t>
            </a:r>
            <a:r>
              <a:rPr lang="fr-FR" b="1" dirty="0" smtClean="0"/>
              <a:t>: Tomcat </a:t>
            </a:r>
          </a:p>
          <a:p>
            <a:r>
              <a:rPr lang="fr-FR" b="1" dirty="0" smtClean="0"/>
              <a:t>Et </a:t>
            </a:r>
            <a:r>
              <a:rPr lang="fr-FR" b="1" dirty="0"/>
              <a:t> </a:t>
            </a:r>
            <a:r>
              <a:rPr lang="fr-FR" b="1" dirty="0" smtClean="0"/>
              <a:t>Web Services Apache Axis</a:t>
            </a:r>
            <a:endParaRPr lang="fr-FR" dirty="0" smtClean="0"/>
          </a:p>
          <a:p>
            <a:r>
              <a:rPr lang="fr-FR" dirty="0" smtClean="0"/>
              <a:t>Pour changer la configuration</a:t>
            </a:r>
          </a:p>
          <a:p>
            <a:r>
              <a:rPr lang="fr-FR" dirty="0"/>
              <a:t>e</a:t>
            </a:r>
            <a:r>
              <a:rPr lang="fr-FR" dirty="0" smtClean="0"/>
              <a:t>n </a:t>
            </a:r>
            <a:r>
              <a:rPr lang="fr-FR" b="1" dirty="0" smtClean="0"/>
              <a:t>CXF</a:t>
            </a:r>
          </a:p>
        </p:txBody>
      </p:sp>
      <p:pic>
        <p:nvPicPr>
          <p:cNvPr id="14338" name="Picture 2" descr="C:\Users\kooc\Desktop\Image1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13" y="1844824"/>
            <a:ext cx="5395913" cy="482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68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CXF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3</a:t>
            </a:r>
            <a:r>
              <a:rPr lang="fr-FR" dirty="0" smtClean="0"/>
              <a:t>.	Créer le service web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6177867" y="3723419"/>
            <a:ext cx="29595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Clique sur </a:t>
            </a:r>
          </a:p>
          <a:p>
            <a:r>
              <a:rPr lang="fr-FR" b="1" dirty="0" smtClean="0"/>
              <a:t>Server </a:t>
            </a:r>
            <a:r>
              <a:rPr lang="fr-FR" b="1" dirty="0" err="1" smtClean="0"/>
              <a:t>runime</a:t>
            </a:r>
            <a:r>
              <a:rPr lang="fr-FR" b="1" dirty="0" smtClean="0"/>
              <a:t>: Tomcat </a:t>
            </a:r>
          </a:p>
          <a:p>
            <a:r>
              <a:rPr lang="fr-FR" b="1" dirty="0" smtClean="0"/>
              <a:t>Et  Web Services Apache Axis</a:t>
            </a:r>
            <a:endParaRPr lang="fr-FR" dirty="0" smtClean="0"/>
          </a:p>
          <a:p>
            <a:r>
              <a:rPr lang="fr-FR" dirty="0" smtClean="0"/>
              <a:t>Pour changer la configuration</a:t>
            </a:r>
          </a:p>
          <a:p>
            <a:r>
              <a:rPr lang="fr-FR" dirty="0" smtClean="0"/>
              <a:t>en </a:t>
            </a:r>
            <a:r>
              <a:rPr lang="fr-FR" b="1" dirty="0" smtClean="0"/>
              <a:t>CXF </a:t>
            </a:r>
            <a:r>
              <a:rPr lang="fr-FR" dirty="0" smtClean="0"/>
              <a:t>puis</a:t>
            </a:r>
            <a:r>
              <a:rPr lang="fr-FR" b="1" dirty="0" smtClean="0"/>
              <a:t> OK</a:t>
            </a:r>
          </a:p>
        </p:txBody>
      </p:sp>
      <p:pic>
        <p:nvPicPr>
          <p:cNvPr id="15362" name="Picture 2" descr="C:\Users\kooc\Desktop\Ima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04" y="1916832"/>
            <a:ext cx="5224463" cy="431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92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CXF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3</a:t>
            </a:r>
            <a:r>
              <a:rPr lang="fr-FR" dirty="0" smtClean="0"/>
              <a:t>.	Créer le service web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6444208" y="3723419"/>
            <a:ext cx="2039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Configuration finale</a:t>
            </a:r>
            <a:endParaRPr lang="fr-FR" dirty="0"/>
          </a:p>
          <a:p>
            <a:r>
              <a:rPr lang="fr-FR" dirty="0" smtClean="0"/>
              <a:t>Cliquez sur </a:t>
            </a:r>
            <a:r>
              <a:rPr lang="fr-FR" b="1" dirty="0" smtClean="0"/>
              <a:t>Next</a:t>
            </a:r>
          </a:p>
        </p:txBody>
      </p:sp>
      <p:pic>
        <p:nvPicPr>
          <p:cNvPr id="16389" name="Picture 5" descr="C:\Users\kooc\Desktop\Image1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79781"/>
            <a:ext cx="5112568" cy="516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43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CXF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3</a:t>
            </a:r>
            <a:r>
              <a:rPr lang="fr-FR" dirty="0" smtClean="0"/>
              <a:t>.	Créer le service web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6637308" y="3723419"/>
            <a:ext cx="820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-&gt;Next</a:t>
            </a:r>
          </a:p>
        </p:txBody>
      </p:sp>
      <p:pic>
        <p:nvPicPr>
          <p:cNvPr id="17410" name="Picture 2" descr="C:\Users\kooc\Desktop\Ima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1" y="1740396"/>
            <a:ext cx="5712115" cy="511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16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CXF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3</a:t>
            </a:r>
            <a:r>
              <a:rPr lang="fr-FR" dirty="0" smtClean="0"/>
              <a:t>.	Créer le service web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940152" y="3723419"/>
            <a:ext cx="32558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On configure les annotation </a:t>
            </a:r>
          </a:p>
          <a:p>
            <a:r>
              <a:rPr lang="fr-FR" dirty="0" smtClean="0"/>
              <a:t>pour le </a:t>
            </a:r>
            <a:r>
              <a:rPr lang="fr-FR" b="1" dirty="0" smtClean="0"/>
              <a:t>WS.</a:t>
            </a:r>
            <a:r>
              <a:rPr lang="fr-FR" dirty="0" smtClean="0"/>
              <a:t> Selon la case cochée</a:t>
            </a:r>
          </a:p>
          <a:p>
            <a:r>
              <a:rPr lang="fr-FR" dirty="0" smtClean="0"/>
              <a:t>On aura l’annotation qu’il faut </a:t>
            </a:r>
          </a:p>
          <a:p>
            <a:r>
              <a:rPr lang="fr-FR" dirty="0" smtClean="0"/>
              <a:t>Pour définir le service.</a:t>
            </a:r>
          </a:p>
        </p:txBody>
      </p:sp>
      <p:pic>
        <p:nvPicPr>
          <p:cNvPr id="8" name="Image 7"/>
          <p:cNvPicPr/>
          <p:nvPr/>
        </p:nvPicPr>
        <p:blipFill rotWithShape="1">
          <a:blip r:embed="rId2"/>
          <a:srcRect l="27960" r="27701" b="20294"/>
          <a:stretch/>
        </p:blipFill>
        <p:spPr bwMode="auto">
          <a:xfrm>
            <a:off x="611561" y="1916832"/>
            <a:ext cx="5236472" cy="44644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699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CXF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3</a:t>
            </a:r>
            <a:r>
              <a:rPr lang="fr-FR" dirty="0" smtClean="0"/>
              <a:t>.	Créer le service web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940152" y="3723419"/>
            <a:ext cx="312136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On génère les annotations </a:t>
            </a:r>
          </a:p>
          <a:p>
            <a:r>
              <a:rPr lang="fr-FR" dirty="0" smtClean="0"/>
              <a:t>pour le </a:t>
            </a:r>
            <a:r>
              <a:rPr lang="fr-FR" b="1" dirty="0" smtClean="0"/>
              <a:t>WS.</a:t>
            </a:r>
            <a:r>
              <a:rPr lang="fr-FR" dirty="0" smtClean="0"/>
              <a:t> Selon la case</a:t>
            </a:r>
          </a:p>
          <a:p>
            <a:r>
              <a:rPr lang="fr-FR" dirty="0" smtClean="0"/>
              <a:t>cochée on aura l’annotation</a:t>
            </a:r>
          </a:p>
          <a:p>
            <a:r>
              <a:rPr lang="fr-FR" dirty="0" smtClean="0"/>
              <a:t>qu’il faut pour définir le </a:t>
            </a:r>
          </a:p>
          <a:p>
            <a:r>
              <a:rPr lang="fr-FR" dirty="0" smtClean="0"/>
              <a:t>service. </a:t>
            </a:r>
          </a:p>
          <a:p>
            <a:r>
              <a:rPr lang="fr-FR" dirty="0" smtClean="0"/>
              <a:t>Ce que l’on n’avais pas avec</a:t>
            </a:r>
          </a:p>
          <a:p>
            <a:r>
              <a:rPr lang="fr-FR" b="1" dirty="0" smtClean="0"/>
              <a:t>Axis2</a:t>
            </a:r>
            <a:r>
              <a:rPr lang="fr-FR" dirty="0" smtClean="0"/>
              <a:t>.</a:t>
            </a:r>
          </a:p>
          <a:p>
            <a:r>
              <a:rPr lang="fr-FR" b="1" dirty="0" smtClean="0"/>
              <a:t>-&gt;Next</a:t>
            </a:r>
          </a:p>
        </p:txBody>
      </p:sp>
      <p:pic>
        <p:nvPicPr>
          <p:cNvPr id="2050" name="Picture 2" descr="C:\Users\kooc\Desktop\Ima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85195"/>
            <a:ext cx="5383213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9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990600"/>
          </a:xfrm>
        </p:spPr>
        <p:txBody>
          <a:bodyPr/>
          <a:lstStyle/>
          <a:p>
            <a:r>
              <a:rPr lang="fr-FR" dirty="0" smtClean="0">
                <a:solidFill>
                  <a:srgbClr val="D48638"/>
                </a:solidFill>
              </a:rPr>
              <a:t>Axis2</a:t>
            </a:r>
            <a:endParaRPr lang="fr-FR" dirty="0">
              <a:solidFill>
                <a:srgbClr val="D48638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13387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2.	Créer un projet Web Dynamic</a:t>
            </a:r>
          </a:p>
          <a:p>
            <a:pPr marL="514350" indent="-514350">
              <a:buAutoNum type="arabicPeriod"/>
            </a:pP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6045806" y="3214717"/>
            <a:ext cx="3062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Ctl+N</a:t>
            </a:r>
            <a:r>
              <a:rPr lang="fr-FR" dirty="0" smtClean="0"/>
              <a:t> -&gt; Dynamic Web Project </a:t>
            </a:r>
          </a:p>
          <a:p>
            <a:r>
              <a:rPr lang="fr-FR" dirty="0" smtClean="0"/>
              <a:t>-&gt;Next</a:t>
            </a:r>
          </a:p>
        </p:txBody>
      </p:sp>
      <p:pic>
        <p:nvPicPr>
          <p:cNvPr id="7" name="Image 6"/>
          <p:cNvPicPr/>
          <p:nvPr/>
        </p:nvPicPr>
        <p:blipFill rotWithShape="1">
          <a:blip r:embed="rId2"/>
          <a:srcRect l="33609" t="13823" r="33610" b="29960"/>
          <a:stretch/>
        </p:blipFill>
        <p:spPr bwMode="auto">
          <a:xfrm>
            <a:off x="467544" y="1988840"/>
            <a:ext cx="5256584" cy="43924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4241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CXF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3</a:t>
            </a:r>
            <a:r>
              <a:rPr lang="fr-FR" dirty="0" smtClean="0"/>
              <a:t>.	Créer le service web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518160" y="3723419"/>
            <a:ext cx="342433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On peut générer les fichiers </a:t>
            </a:r>
            <a:r>
              <a:rPr lang="fr-FR" sz="1600" b="1" dirty="0" smtClean="0"/>
              <a:t>WSDL</a:t>
            </a:r>
            <a:r>
              <a:rPr lang="fr-FR" sz="1600" dirty="0" smtClean="0"/>
              <a:t>,</a:t>
            </a:r>
          </a:p>
          <a:p>
            <a:r>
              <a:rPr lang="fr-FR" sz="1600" b="1" dirty="0" smtClean="0"/>
              <a:t>Client</a:t>
            </a:r>
            <a:r>
              <a:rPr lang="fr-FR" sz="1600" dirty="0" smtClean="0"/>
              <a:t> ou </a:t>
            </a:r>
            <a:r>
              <a:rPr lang="fr-FR" sz="1600" b="1" dirty="0" smtClean="0"/>
              <a:t>Server </a:t>
            </a:r>
            <a:r>
              <a:rPr lang="fr-FR" sz="1600" dirty="0" smtClean="0"/>
              <a:t>ainsi que le </a:t>
            </a:r>
          </a:p>
          <a:p>
            <a:r>
              <a:rPr lang="fr-FR" sz="1600" dirty="0" smtClean="0"/>
              <a:t>schéma </a:t>
            </a:r>
            <a:r>
              <a:rPr lang="fr-FR" sz="1600" b="1" dirty="0" smtClean="0"/>
              <a:t>XSD</a:t>
            </a:r>
            <a:r>
              <a:rPr lang="fr-FR" sz="1600" dirty="0" smtClean="0"/>
              <a:t>.</a:t>
            </a:r>
          </a:p>
          <a:p>
            <a:r>
              <a:rPr lang="fr-FR" sz="1600" dirty="0" smtClean="0"/>
              <a:t>Et choisir la version du protocole</a:t>
            </a:r>
          </a:p>
          <a:p>
            <a:r>
              <a:rPr lang="fr-FR" sz="1600" b="1" dirty="0" smtClean="0"/>
              <a:t>SOAP</a:t>
            </a:r>
          </a:p>
          <a:p>
            <a:r>
              <a:rPr lang="fr-FR" sz="1600" b="1" dirty="0" smtClean="0"/>
              <a:t>-&gt;Next</a:t>
            </a:r>
          </a:p>
          <a:p>
            <a:endParaRPr lang="fr-FR" sz="1600" b="1" dirty="0" smtClean="0"/>
          </a:p>
        </p:txBody>
      </p:sp>
      <p:pic>
        <p:nvPicPr>
          <p:cNvPr id="18434" name="Picture 2" descr="C:\Users\kooc\Desktop\Ima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16832"/>
            <a:ext cx="5376863" cy="468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42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CXF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3</a:t>
            </a:r>
            <a:r>
              <a:rPr lang="fr-FR" dirty="0" smtClean="0"/>
              <a:t>.	Créer le service web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6199598" y="3723419"/>
            <a:ext cx="2071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Démarrer le serveur</a:t>
            </a:r>
          </a:p>
          <a:p>
            <a:endParaRPr lang="fr-FR" dirty="0" smtClean="0"/>
          </a:p>
        </p:txBody>
      </p:sp>
      <p:pic>
        <p:nvPicPr>
          <p:cNvPr id="19458" name="Picture 2" descr="C:\Users\kooc\Desktop\Ima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23" y="1844824"/>
            <a:ext cx="5237163" cy="468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01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CXF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3</a:t>
            </a:r>
            <a:r>
              <a:rPr lang="fr-FR" dirty="0" smtClean="0"/>
              <a:t>.	Créer le service web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6199598" y="3723419"/>
            <a:ext cx="820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-&gt;Next</a:t>
            </a:r>
          </a:p>
          <a:p>
            <a:endParaRPr lang="fr-FR" dirty="0" smtClean="0"/>
          </a:p>
        </p:txBody>
      </p:sp>
      <p:pic>
        <p:nvPicPr>
          <p:cNvPr id="20482" name="Picture 2" descr="C:\Users\kooc\Desktop\Ima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973" y="1772816"/>
            <a:ext cx="5254625" cy="486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54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CXF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3</a:t>
            </a:r>
            <a:r>
              <a:rPr lang="fr-FR" dirty="0" smtClean="0"/>
              <a:t>.	Créer le service web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6199598" y="3723419"/>
            <a:ext cx="92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-&gt;Finish</a:t>
            </a:r>
          </a:p>
          <a:p>
            <a:endParaRPr lang="fr-FR" dirty="0" smtClean="0"/>
          </a:p>
        </p:txBody>
      </p:sp>
      <p:pic>
        <p:nvPicPr>
          <p:cNvPr id="21506" name="Picture 2" descr="C:\Users\kooc\Desktop\Ima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2816"/>
            <a:ext cx="5145087" cy="475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51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CXF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3</a:t>
            </a:r>
            <a:r>
              <a:rPr lang="fr-FR" dirty="0" smtClean="0"/>
              <a:t>.	Créer le service web</a:t>
            </a:r>
          </a:p>
        </p:txBody>
      </p:sp>
      <p:pic>
        <p:nvPicPr>
          <p:cNvPr id="2050" name="Picture 2" descr="C:\Users\kooc\Desktop\Ima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51" y="1637995"/>
            <a:ext cx="7778750" cy="460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26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CXF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3</a:t>
            </a:r>
            <a:r>
              <a:rPr lang="fr-FR" dirty="0" smtClean="0"/>
              <a:t>.	Créer le service web</a:t>
            </a:r>
          </a:p>
        </p:txBody>
      </p:sp>
      <p:pic>
        <p:nvPicPr>
          <p:cNvPr id="3076" name="Picture 4" descr="C:\Users\kooc\Desktop\Image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49" b="56125"/>
          <a:stretch/>
        </p:blipFill>
        <p:spPr bwMode="auto">
          <a:xfrm>
            <a:off x="1043608" y="3429000"/>
            <a:ext cx="6183086" cy="218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46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CXF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3</a:t>
            </a:r>
            <a:r>
              <a:rPr lang="fr-FR" dirty="0" smtClean="0"/>
              <a:t>.	Créer le service web</a:t>
            </a:r>
          </a:p>
        </p:txBody>
      </p:sp>
      <p:pic>
        <p:nvPicPr>
          <p:cNvPr id="22530" name="Picture 2" descr="C:\Users\kooc\Desktop\Ima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2060848"/>
            <a:ext cx="8066087" cy="453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43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CXF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marL="514350" indent="-514350">
              <a:buAutoNum type="arabicPeriod" startAt="4"/>
            </a:pPr>
            <a:r>
              <a:rPr lang="fr-FR" dirty="0" smtClean="0"/>
              <a:t>Teste avec </a:t>
            </a:r>
            <a:r>
              <a:rPr lang="fr-FR" dirty="0" err="1" smtClean="0"/>
              <a:t>SoapUI</a:t>
            </a:r>
            <a:endParaRPr lang="fr-F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72816"/>
            <a:ext cx="8838400" cy="49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920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D48638"/>
                </a:solidFill>
              </a:rPr>
              <a:t>Metro</a:t>
            </a:r>
            <a:endParaRPr lang="fr-FR" dirty="0">
              <a:solidFill>
                <a:srgbClr val="D48638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528" y="1484784"/>
            <a:ext cx="8229600" cy="4929411"/>
          </a:xfrm>
        </p:spPr>
        <p:txBody>
          <a:bodyPr/>
          <a:lstStyle/>
          <a:p>
            <a:pPr marL="514350" indent="-514350">
              <a:buAutoNum type="arabicPeriod" startAt="4"/>
            </a:pPr>
            <a:r>
              <a:rPr lang="fr-FR" dirty="0" smtClean="0"/>
              <a:t>Teste avec </a:t>
            </a:r>
            <a:r>
              <a:rPr lang="fr-FR" dirty="0" err="1" smtClean="0"/>
              <a:t>SoapUI</a:t>
            </a:r>
            <a:endParaRPr lang="fr-FR" dirty="0" smtClean="0"/>
          </a:p>
        </p:txBody>
      </p:sp>
      <p:pic>
        <p:nvPicPr>
          <p:cNvPr id="1026" name="Picture 2" descr="C:\Users\kooc\Desktop\1\wsimport2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160" y="1989368"/>
            <a:ext cx="5477802" cy="47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06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990600"/>
          </a:xfrm>
        </p:spPr>
        <p:txBody>
          <a:bodyPr/>
          <a:lstStyle/>
          <a:p>
            <a:r>
              <a:rPr lang="fr-FR" dirty="0" smtClean="0">
                <a:solidFill>
                  <a:srgbClr val="D48638"/>
                </a:solidFill>
              </a:rPr>
              <a:t>Axis2</a:t>
            </a:r>
            <a:endParaRPr lang="fr-FR" dirty="0">
              <a:solidFill>
                <a:srgbClr val="D48638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13387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2.	Créer un projet Web Dynamic</a:t>
            </a:r>
          </a:p>
          <a:p>
            <a:pPr marL="514350" indent="-514350">
              <a:buAutoNum type="arabicPeriod"/>
            </a:pP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5754320" y="3214717"/>
            <a:ext cx="3300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Changez la version du module</a:t>
            </a:r>
          </a:p>
          <a:p>
            <a:r>
              <a:rPr lang="fr-FR" dirty="0" smtClean="0"/>
              <a:t>À </a:t>
            </a:r>
            <a:r>
              <a:rPr lang="fr-FR" b="1" dirty="0" smtClean="0"/>
              <a:t>2.5</a:t>
            </a:r>
            <a:r>
              <a:rPr lang="fr-FR" dirty="0" smtClean="0"/>
              <a:t> puis ajouter le </a:t>
            </a:r>
            <a:r>
              <a:rPr lang="fr-FR" dirty="0" err="1" smtClean="0"/>
              <a:t>facet</a:t>
            </a:r>
            <a:r>
              <a:rPr lang="fr-FR" dirty="0" smtClean="0"/>
              <a:t> </a:t>
            </a:r>
          </a:p>
          <a:p>
            <a:r>
              <a:rPr lang="fr-FR" dirty="0" smtClean="0"/>
              <a:t>d’axis2 en cliquant sur </a:t>
            </a:r>
            <a:r>
              <a:rPr lang="fr-FR" b="1" dirty="0" err="1" smtClean="0"/>
              <a:t>Modify</a:t>
            </a:r>
            <a:endParaRPr lang="fr-FR" b="1" dirty="0" smtClean="0"/>
          </a:p>
        </p:txBody>
      </p:sp>
      <p:pic>
        <p:nvPicPr>
          <p:cNvPr id="25602" name="Picture 2" descr="C:\Users\kooc\Desktop\Ima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88840"/>
            <a:ext cx="5194300" cy="452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88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990600"/>
          </a:xfrm>
        </p:spPr>
        <p:txBody>
          <a:bodyPr/>
          <a:lstStyle/>
          <a:p>
            <a:r>
              <a:rPr lang="fr-FR" dirty="0" smtClean="0">
                <a:solidFill>
                  <a:srgbClr val="D48638"/>
                </a:solidFill>
              </a:rPr>
              <a:t>Axis2</a:t>
            </a:r>
            <a:endParaRPr lang="fr-FR" dirty="0">
              <a:solidFill>
                <a:srgbClr val="D48638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13387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2.	Créer un projet Web Dynamic</a:t>
            </a:r>
          </a:p>
          <a:p>
            <a:pPr marL="514350" indent="-514350">
              <a:buAutoNum type="arabicPeriod"/>
            </a:pP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5754320" y="3214717"/>
            <a:ext cx="32069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Cochez </a:t>
            </a:r>
            <a:r>
              <a:rPr lang="fr-FR" b="1" dirty="0" smtClean="0"/>
              <a:t>Axis2 Web Services</a:t>
            </a:r>
          </a:p>
          <a:p>
            <a:r>
              <a:rPr lang="fr-FR" dirty="0" smtClean="0"/>
              <a:t>Vous pouvez également </a:t>
            </a:r>
          </a:p>
          <a:p>
            <a:r>
              <a:rPr lang="fr-FR" dirty="0" smtClean="0"/>
              <a:t>sauver la configuration en </a:t>
            </a:r>
          </a:p>
          <a:p>
            <a:r>
              <a:rPr lang="fr-FR" dirty="0" smtClean="0"/>
              <a:t>cliquant sur </a:t>
            </a:r>
            <a:r>
              <a:rPr lang="fr-FR" b="1" dirty="0" smtClean="0"/>
              <a:t>Save As…</a:t>
            </a:r>
          </a:p>
        </p:txBody>
      </p:sp>
      <p:pic>
        <p:nvPicPr>
          <p:cNvPr id="26626" name="Picture 2" descr="C:\Users\kooc\Desktop\Ima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73" y="1916832"/>
            <a:ext cx="5681663" cy="468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04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990600"/>
          </a:xfrm>
        </p:spPr>
        <p:txBody>
          <a:bodyPr/>
          <a:lstStyle/>
          <a:p>
            <a:r>
              <a:rPr lang="fr-FR" dirty="0" smtClean="0">
                <a:solidFill>
                  <a:srgbClr val="D48638"/>
                </a:solidFill>
              </a:rPr>
              <a:t>Axis2</a:t>
            </a:r>
            <a:endParaRPr lang="fr-FR" dirty="0">
              <a:solidFill>
                <a:srgbClr val="D48638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13387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2.	Créer un projet Web Dynamic</a:t>
            </a:r>
          </a:p>
          <a:p>
            <a:pPr marL="514350" indent="-514350">
              <a:buAutoNum type="arabicPeriod"/>
            </a:pP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5829528" y="3214717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Cliquez sur </a:t>
            </a:r>
            <a:r>
              <a:rPr lang="fr-FR" b="1" dirty="0" smtClean="0"/>
              <a:t>OK</a:t>
            </a:r>
          </a:p>
        </p:txBody>
      </p:sp>
      <p:pic>
        <p:nvPicPr>
          <p:cNvPr id="27650" name="Picture 2" descr="C:\Users\kooc\Desktop\Ima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41" y="1916832"/>
            <a:ext cx="5475287" cy="482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34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990600"/>
          </a:xfrm>
        </p:spPr>
        <p:txBody>
          <a:bodyPr/>
          <a:lstStyle/>
          <a:p>
            <a:r>
              <a:rPr lang="fr-FR" dirty="0" smtClean="0">
                <a:solidFill>
                  <a:srgbClr val="D48638"/>
                </a:solidFill>
              </a:rPr>
              <a:t>Axis2</a:t>
            </a:r>
            <a:endParaRPr lang="fr-FR" dirty="0">
              <a:solidFill>
                <a:srgbClr val="D48638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13387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2.	Créer un projet Web Dynamic</a:t>
            </a:r>
          </a:p>
          <a:p>
            <a:pPr marL="514350" indent="-514350">
              <a:buAutoNum type="arabicPeriod"/>
            </a:pP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5829528" y="3214717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Cliquez sur </a:t>
            </a:r>
            <a:r>
              <a:rPr lang="fr-FR" b="1" dirty="0" smtClean="0"/>
              <a:t>OK</a:t>
            </a:r>
          </a:p>
        </p:txBody>
      </p:sp>
      <p:pic>
        <p:nvPicPr>
          <p:cNvPr id="28674" name="Picture 2" descr="C:\Users\kooc\Desktop\Ima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23458"/>
            <a:ext cx="5456237" cy="469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67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té">
  <a:themeElements>
    <a:clrScheme name="Élémentaire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té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4332</TotalTime>
  <Words>698</Words>
  <Application>Microsoft Office PowerPoint</Application>
  <PresentationFormat>Affichage à l'écran (4:3)</PresentationFormat>
  <Paragraphs>238</Paragraphs>
  <Slides>58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58</vt:i4>
      </vt:variant>
    </vt:vector>
  </HeadingPairs>
  <TitlesOfParts>
    <vt:vector size="59" baseType="lpstr">
      <vt:lpstr>Clarté</vt:lpstr>
      <vt:lpstr>Web Service</vt:lpstr>
      <vt:lpstr>AXIS2</vt:lpstr>
      <vt:lpstr>AXIS2</vt:lpstr>
      <vt:lpstr>AXIS2</vt:lpstr>
      <vt:lpstr>Axis2</vt:lpstr>
      <vt:lpstr>Axis2</vt:lpstr>
      <vt:lpstr>Axis2</vt:lpstr>
      <vt:lpstr>Axis2</vt:lpstr>
      <vt:lpstr>Axis2</vt:lpstr>
      <vt:lpstr>Axis2</vt:lpstr>
      <vt:lpstr>Axis2</vt:lpstr>
      <vt:lpstr>Axis2</vt:lpstr>
      <vt:lpstr>Axis2</vt:lpstr>
      <vt:lpstr>Axis2</vt:lpstr>
      <vt:lpstr>Axis2</vt:lpstr>
      <vt:lpstr>Axis2</vt:lpstr>
      <vt:lpstr>Axis2</vt:lpstr>
      <vt:lpstr>Axis2</vt:lpstr>
      <vt:lpstr>Axis2</vt:lpstr>
      <vt:lpstr>Axis2</vt:lpstr>
      <vt:lpstr>Axis2</vt:lpstr>
      <vt:lpstr>Axis2</vt:lpstr>
      <vt:lpstr>Axis2</vt:lpstr>
      <vt:lpstr>Axis2</vt:lpstr>
      <vt:lpstr>Axis2</vt:lpstr>
      <vt:lpstr>Axis2</vt:lpstr>
      <vt:lpstr>Axis2</vt:lpstr>
      <vt:lpstr>Axis2</vt:lpstr>
      <vt:lpstr>Axis2</vt:lpstr>
      <vt:lpstr>Axis2</vt:lpstr>
      <vt:lpstr>CXF</vt:lpstr>
      <vt:lpstr>CXF</vt:lpstr>
      <vt:lpstr>CXF</vt:lpstr>
      <vt:lpstr>CXF</vt:lpstr>
      <vt:lpstr>CXF</vt:lpstr>
      <vt:lpstr>CXF</vt:lpstr>
      <vt:lpstr>CXF</vt:lpstr>
      <vt:lpstr>CXF</vt:lpstr>
      <vt:lpstr>CXF</vt:lpstr>
      <vt:lpstr>CXF</vt:lpstr>
      <vt:lpstr>CXF</vt:lpstr>
      <vt:lpstr>CXF</vt:lpstr>
      <vt:lpstr>CXF</vt:lpstr>
      <vt:lpstr>CXF</vt:lpstr>
      <vt:lpstr>CXF</vt:lpstr>
      <vt:lpstr>CXF</vt:lpstr>
      <vt:lpstr>CXF</vt:lpstr>
      <vt:lpstr>CXF</vt:lpstr>
      <vt:lpstr>CXF</vt:lpstr>
      <vt:lpstr>CXF</vt:lpstr>
      <vt:lpstr>CXF</vt:lpstr>
      <vt:lpstr>CXF</vt:lpstr>
      <vt:lpstr>CXF</vt:lpstr>
      <vt:lpstr>CXF</vt:lpstr>
      <vt:lpstr>CXF</vt:lpstr>
      <vt:lpstr>CXF</vt:lpstr>
      <vt:lpstr>CXF</vt:lpstr>
      <vt:lpstr>Metro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kooc barma</dc:creator>
  <cp:lastModifiedBy>kooc barma</cp:lastModifiedBy>
  <cp:revision>117</cp:revision>
  <dcterms:created xsi:type="dcterms:W3CDTF">2015-03-07T13:06:49Z</dcterms:created>
  <dcterms:modified xsi:type="dcterms:W3CDTF">2015-03-12T15:09:45Z</dcterms:modified>
</cp:coreProperties>
</file>